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6" r:id="rId2"/>
  </p:sldMasterIdLst>
  <p:notesMasterIdLst>
    <p:notesMasterId r:id="rId18"/>
  </p:notesMasterIdLst>
  <p:sldIdLst>
    <p:sldId id="256" r:id="rId3"/>
    <p:sldId id="257" r:id="rId4"/>
    <p:sldId id="258" r:id="rId5"/>
    <p:sldId id="259" r:id="rId6"/>
    <p:sldId id="260" r:id="rId7"/>
    <p:sldId id="261" r:id="rId8"/>
    <p:sldId id="269" r:id="rId9"/>
    <p:sldId id="264" r:id="rId10"/>
    <p:sldId id="265" r:id="rId11"/>
    <p:sldId id="266" r:id="rId12"/>
    <p:sldId id="270" r:id="rId13"/>
    <p:sldId id="271" r:id="rId14"/>
    <p:sldId id="272" r:id="rId15"/>
    <p:sldId id="273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047"/>
    <p:restoredTop sz="93495"/>
  </p:normalViewPr>
  <p:slideViewPr>
    <p:cSldViewPr snapToGrid="0" snapToObjects="1">
      <p:cViewPr>
        <p:scale>
          <a:sx n="120" d="100"/>
          <a:sy n="120" d="100"/>
        </p:scale>
        <p:origin x="144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AFEAE3-9A4E-4D49-A2E1-C9FE36894911}" type="datetimeFigureOut">
              <a:rPr lang="en-US" smtClean="0"/>
              <a:t>8/14/21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5B411C-E2F0-8841-AEF4-4FED84372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617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5B411C-E2F0-8841-AEF4-4FED84372C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974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 is shorthand for  group with radical</a:t>
            </a:r>
          </a:p>
          <a:p>
            <a:r>
              <a:rPr lang="en-US" dirty="0"/>
              <a:t>Tert-butyl </a:t>
            </a:r>
            <a:r>
              <a:rPr lang="en-US" dirty="0" err="1"/>
              <a:t>peroxy</a:t>
            </a:r>
            <a:r>
              <a:rPr lang="en-US" dirty="0"/>
              <a:t> with radical</a:t>
            </a:r>
          </a:p>
          <a:p>
            <a:r>
              <a:rPr lang="en-US" dirty="0"/>
              <a:t>Say it doesn’t blow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5B411C-E2F0-8841-AEF4-4FED84372C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80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Leads to reactive hydroxy radicals</a:t>
            </a:r>
          </a:p>
          <a:p>
            <a:r>
              <a:rPr lang="en-US" dirty="0"/>
              <a:t>Applications in atmospheric and combustion chemistry</a:t>
            </a:r>
          </a:p>
          <a:p>
            <a:r>
              <a:rPr lang="en-US" dirty="0"/>
              <a:t>A low barrier to isomerization leads to a lot of interesting chemistry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5B411C-E2F0-8841-AEF4-4FED84372C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705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DVR basis functions, Colbert miller 1991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5B411C-E2F0-8841-AEF4-4FED84372C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783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5B411C-E2F0-8841-AEF4-4FED84372C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663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rdmark_center_Purple_HE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3" y="1269313"/>
            <a:ext cx="3233727" cy="1633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052" y="4341248"/>
            <a:ext cx="1993931" cy="1305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6" y="1559791"/>
            <a:ext cx="9296400" cy="26290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EAB38D60-32FA-4161-9A48-58EED76FE44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034" y="5848671"/>
            <a:ext cx="1345772" cy="10093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71E757-EF57-4CCC-AEF6-F684DE9B5617}"/>
              </a:ext>
            </a:extLst>
          </p:cNvPr>
          <p:cNvSpPr txBox="1"/>
          <p:nvPr/>
        </p:nvSpPr>
        <p:spPr>
          <a:xfrm>
            <a:off x="696919" y="6488667"/>
            <a:ext cx="255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Encode Sans Normal Black"/>
              </a:rPr>
              <a:t>      cCoy Group</a:t>
            </a:r>
          </a:p>
        </p:txBody>
      </p:sp>
      <p:pic>
        <p:nvPicPr>
          <p:cNvPr id="5" name="Picture 4" descr="W Logo_Purple_2685_HEX.png">
            <a:extLst>
              <a:ext uri="{FF2B5EF4-FFF2-40B4-BE49-F238E27FC236}">
                <a16:creationId xmlns:a16="http://schemas.microsoft.com/office/drawing/2014/main" id="{6C05D67C-7A35-419F-9CD8-73E78F788B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540" y="6013527"/>
            <a:ext cx="1345771" cy="67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980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79074" y="2320239"/>
            <a:ext cx="10929485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0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Sans, 24 pt.)</a:t>
            </a:r>
          </a:p>
          <a:p>
            <a:pPr lvl="1"/>
            <a:r>
              <a:rPr lang="en-US" dirty="0"/>
              <a:t>Second level (Open Sans, 20)</a:t>
            </a:r>
          </a:p>
          <a:p>
            <a:pPr lvl="2"/>
            <a:r>
              <a:rPr lang="en-US" dirty="0"/>
              <a:t>Third level (Open Sans, 18)</a:t>
            </a:r>
          </a:p>
          <a:p>
            <a:pPr lvl="3"/>
            <a:r>
              <a:rPr lang="en-US" dirty="0"/>
              <a:t>Fourth level (Open Sans, 16)</a:t>
            </a:r>
          </a:p>
          <a:p>
            <a:pPr lvl="4"/>
            <a:r>
              <a:rPr lang="en-US" dirty="0"/>
              <a:t>Fifth level (Open Sans,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5676" y="1730667"/>
            <a:ext cx="10912883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85" y="1384925"/>
            <a:ext cx="1052744" cy="68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199" y="371510"/>
            <a:ext cx="109703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AE3D8C06-AF3D-48ED-9A4F-486E1210E5B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034" y="5848671"/>
            <a:ext cx="1345772" cy="1009329"/>
          </a:xfrm>
          <a:prstGeom prst="rect">
            <a:avLst/>
          </a:prstGeom>
        </p:spPr>
      </p:pic>
      <p:pic>
        <p:nvPicPr>
          <p:cNvPr id="7" name="Picture 6" descr="W Logo_Purple_2685_HEX.png">
            <a:extLst>
              <a:ext uri="{FF2B5EF4-FFF2-40B4-BE49-F238E27FC236}">
                <a16:creationId xmlns:a16="http://schemas.microsoft.com/office/drawing/2014/main" id="{5C6CAFA2-72F9-46B9-9F46-0F9322FF48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540" y="6013527"/>
            <a:ext cx="1345771" cy="6796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72F7C8-A869-4839-AF9D-151988200D0B}"/>
              </a:ext>
            </a:extLst>
          </p:cNvPr>
          <p:cNvSpPr txBox="1"/>
          <p:nvPr/>
        </p:nvSpPr>
        <p:spPr>
          <a:xfrm>
            <a:off x="11729391" y="6488668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66204C06-7910-4F28-B91A-21B32A6EBFF4}" type="slidenum">
              <a:rPr lang="en-US" b="1" smtClean="0">
                <a:solidFill>
                  <a:schemeClr val="accent4">
                    <a:lumMod val="10000"/>
                  </a:schemeClr>
                </a:solidFill>
                <a:latin typeface="Uni Sans Book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endParaRPr lang="en-US" b="1" dirty="0">
              <a:solidFill>
                <a:schemeClr val="accent4">
                  <a:lumMod val="10000"/>
                </a:schemeClr>
              </a:solidFill>
              <a:latin typeface="Uni Sans Book" panose="000005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96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79073" y="1736726"/>
            <a:ext cx="10769275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0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Sans, 24 pt.)</a:t>
            </a:r>
          </a:p>
          <a:p>
            <a:pPr lvl="1"/>
            <a:r>
              <a:rPr lang="en-US" dirty="0"/>
              <a:t>Second level (Open Sans, 20)</a:t>
            </a:r>
          </a:p>
          <a:p>
            <a:pPr lvl="2"/>
            <a:r>
              <a:rPr lang="en-US" dirty="0"/>
              <a:t>Third level (Open Sans, 18)</a:t>
            </a:r>
          </a:p>
          <a:p>
            <a:pPr lvl="3"/>
            <a:r>
              <a:rPr lang="en-US" dirty="0"/>
              <a:t>Fourth level (Open Sans, 16)</a:t>
            </a:r>
          </a:p>
          <a:p>
            <a:pPr lvl="4"/>
            <a:r>
              <a:rPr lang="en-US" dirty="0"/>
              <a:t>Fifth level (Open Sans, 14)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85" y="1384925"/>
            <a:ext cx="1052744" cy="68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6" y="371511"/>
            <a:ext cx="10752672" cy="991998"/>
          </a:xfrm>
          <a:prstGeom prst="rect">
            <a:avLst/>
          </a:prstGeom>
        </p:spPr>
        <p:txBody>
          <a:bodyPr anchor="b"/>
          <a:lstStyle>
            <a:lvl1pPr algn="l">
              <a:defRPr lang="cs-CZ" sz="3000" b="1" i="0" smtClean="0">
                <a:effectLst/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912EDC40-C64F-46D8-B297-3B72A619B72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034" y="5848671"/>
            <a:ext cx="1345772" cy="1009329"/>
          </a:xfrm>
          <a:prstGeom prst="rect">
            <a:avLst/>
          </a:prstGeom>
        </p:spPr>
      </p:pic>
      <p:pic>
        <p:nvPicPr>
          <p:cNvPr id="7" name="Picture 6" descr="W Logo_Purple_2685_HEX.png">
            <a:extLst>
              <a:ext uri="{FF2B5EF4-FFF2-40B4-BE49-F238E27FC236}">
                <a16:creationId xmlns:a16="http://schemas.microsoft.com/office/drawing/2014/main" id="{92A000C4-F578-4FC3-B880-11D6504AA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540" y="6013527"/>
            <a:ext cx="1345771" cy="6796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BE9EDB-A1E3-46AC-95FC-F74065FB477D}"/>
              </a:ext>
            </a:extLst>
          </p:cNvPr>
          <p:cNvSpPr txBox="1"/>
          <p:nvPr/>
        </p:nvSpPr>
        <p:spPr>
          <a:xfrm>
            <a:off x="11729391" y="6488668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66204C06-7910-4F28-B91A-21B32A6EBFF4}" type="slidenum">
              <a:rPr lang="en-US" b="1" smtClean="0">
                <a:solidFill>
                  <a:schemeClr val="accent4">
                    <a:lumMod val="10000"/>
                  </a:schemeClr>
                </a:solidFill>
                <a:latin typeface="Uni Sans Book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endParaRPr lang="en-US" b="1" dirty="0">
              <a:solidFill>
                <a:schemeClr val="accent4">
                  <a:lumMod val="10000"/>
                </a:schemeClr>
              </a:solidFill>
              <a:latin typeface="Uni Sans Book" panose="000005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000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+ Graphic">
    <p:bg>
      <p:bgPr>
        <a:solidFill>
          <a:srgbClr val="E8D3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1022351" y="1736725"/>
            <a:ext cx="10695516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4B2E83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 Here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85" y="1384925"/>
            <a:ext cx="1052744" cy="68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5" y="365126"/>
            <a:ext cx="10822192" cy="998383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71B593E0-1DBC-4829-ABEF-342449E66C1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034" y="5848671"/>
            <a:ext cx="1345772" cy="1009329"/>
          </a:xfrm>
          <a:prstGeom prst="rect">
            <a:avLst/>
          </a:prstGeom>
        </p:spPr>
      </p:pic>
      <p:pic>
        <p:nvPicPr>
          <p:cNvPr id="6" name="Picture 5" descr="W Logo_Purple_2685_HEX.png">
            <a:extLst>
              <a:ext uri="{FF2B5EF4-FFF2-40B4-BE49-F238E27FC236}">
                <a16:creationId xmlns:a16="http://schemas.microsoft.com/office/drawing/2014/main" id="{78B29F78-8DD3-469D-B9DC-459274907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540" y="6013527"/>
            <a:ext cx="1345771" cy="6796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108815-C755-4935-8AC2-698DC7F3F386}"/>
              </a:ext>
            </a:extLst>
          </p:cNvPr>
          <p:cNvSpPr txBox="1"/>
          <p:nvPr/>
        </p:nvSpPr>
        <p:spPr>
          <a:xfrm>
            <a:off x="11729391" y="6488668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66204C06-7910-4F28-B91A-21B32A6EBFF4}" type="slidenum">
              <a:rPr lang="en-US" b="1" smtClean="0">
                <a:solidFill>
                  <a:schemeClr val="accent4">
                    <a:lumMod val="10000"/>
                  </a:schemeClr>
                </a:solidFill>
                <a:latin typeface="Uni Sans Book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endParaRPr lang="en-US" b="1" dirty="0">
              <a:solidFill>
                <a:schemeClr val="accent4">
                  <a:lumMod val="10000"/>
                </a:schemeClr>
              </a:solidFill>
              <a:latin typeface="Uni Sans Book" panose="000005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887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A458F-339F-654F-9752-4E53B44CD1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66ABC9-B46A-4945-A7F7-AD0B455B95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5AED7-90C5-CA42-B6D4-F6B84D86C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D0FAF-E37E-774A-96EA-A24A307B70C1}" type="datetimeFigureOut">
              <a:rPr lang="en-US" smtClean="0"/>
              <a:t>8/14/21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693D3-4E1B-1B4C-A396-02A3AEA2E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17C0D-40F2-6445-A548-C6AC2E9D4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68BBE-DF08-AC40-AF53-57B3E3074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84" y="4173694"/>
            <a:ext cx="2133600" cy="139700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53" y="1269313"/>
            <a:ext cx="3233727" cy="16337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895676" y="1531938"/>
            <a:ext cx="92964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E1356019-D968-40BC-AE47-25F3E6C82C8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034" y="5848671"/>
            <a:ext cx="1345772" cy="10093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31CBC7-A613-48EA-9990-CC5C278C5855}"/>
              </a:ext>
            </a:extLst>
          </p:cNvPr>
          <p:cNvSpPr txBox="1"/>
          <p:nvPr/>
        </p:nvSpPr>
        <p:spPr>
          <a:xfrm>
            <a:off x="696919" y="6488667"/>
            <a:ext cx="255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Encode Sans Normal Black"/>
              </a:rPr>
              <a:t>      cCoy Group</a:t>
            </a:r>
          </a:p>
        </p:txBody>
      </p:sp>
      <p:pic>
        <p:nvPicPr>
          <p:cNvPr id="2" name="Picture 1" descr="W Logo_Purple_2685_HEX.png">
            <a:extLst>
              <a:ext uri="{FF2B5EF4-FFF2-40B4-BE49-F238E27FC236}">
                <a16:creationId xmlns:a16="http://schemas.microsoft.com/office/drawing/2014/main" id="{B61EF138-E3E1-4990-9AFD-934B4703F0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540" y="6013527"/>
            <a:ext cx="1345771" cy="67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98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79074" y="2320240"/>
            <a:ext cx="10929485" cy="3117862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5676" y="1730667"/>
            <a:ext cx="10912883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34" y="1384031"/>
            <a:ext cx="1052748" cy="68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5" y="365126"/>
            <a:ext cx="10912884" cy="998383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ECD034E4-9B62-4181-B61D-43269B59830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034" y="5848671"/>
            <a:ext cx="1345772" cy="1009329"/>
          </a:xfrm>
          <a:prstGeom prst="rect">
            <a:avLst/>
          </a:prstGeom>
        </p:spPr>
      </p:pic>
      <p:pic>
        <p:nvPicPr>
          <p:cNvPr id="8" name="Picture 7" descr="W Logo_Purple_2685_HEX.png">
            <a:extLst>
              <a:ext uri="{FF2B5EF4-FFF2-40B4-BE49-F238E27FC236}">
                <a16:creationId xmlns:a16="http://schemas.microsoft.com/office/drawing/2014/main" id="{BB008B52-B9C0-4AD2-8891-564E72B6AC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540" y="6013527"/>
            <a:ext cx="1345771" cy="6796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F96A90-07AF-4B99-96CE-A769FD0856E7}"/>
              </a:ext>
            </a:extLst>
          </p:cNvPr>
          <p:cNvSpPr txBox="1"/>
          <p:nvPr/>
        </p:nvSpPr>
        <p:spPr>
          <a:xfrm>
            <a:off x="11729391" y="6488668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66204C06-7910-4F28-B91A-21B32A6EBFF4}" type="slidenum">
              <a:rPr lang="en-US" b="1" smtClean="0">
                <a:solidFill>
                  <a:schemeClr val="accent4">
                    <a:lumMod val="10000"/>
                  </a:schemeClr>
                </a:solidFill>
                <a:latin typeface="Uni Sans Book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endParaRPr lang="en-US" b="1" dirty="0">
              <a:solidFill>
                <a:schemeClr val="accent4">
                  <a:lumMod val="10000"/>
                </a:schemeClr>
              </a:solidFill>
              <a:latin typeface="Uni Sans Book" panose="000005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911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79073" y="1736726"/>
            <a:ext cx="10928280" cy="370137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34" y="1384031"/>
            <a:ext cx="1052748" cy="68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9073" y="371511"/>
            <a:ext cx="10928280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  <p:pic>
        <p:nvPicPr>
          <p:cNvPr id="3" name="Picture 2" descr="W Logo_Purple_2685_HEX.png">
            <a:extLst>
              <a:ext uri="{FF2B5EF4-FFF2-40B4-BE49-F238E27FC236}">
                <a16:creationId xmlns:a16="http://schemas.microsoft.com/office/drawing/2014/main" id="{8D037295-5B8F-40ED-8078-A50C43966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540" y="6013527"/>
            <a:ext cx="1345771" cy="679614"/>
          </a:xfrm>
          <a:prstGeom prst="rect">
            <a:avLst/>
          </a:prstGeom>
        </p:spPr>
      </p:pic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59A62683-4879-42C5-98ED-7D73B5D86EC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034" y="5848671"/>
            <a:ext cx="1345772" cy="10093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690246-82C3-42A4-9257-5D1E0640B605}"/>
              </a:ext>
            </a:extLst>
          </p:cNvPr>
          <p:cNvSpPr txBox="1"/>
          <p:nvPr/>
        </p:nvSpPr>
        <p:spPr>
          <a:xfrm>
            <a:off x="11729391" y="6488668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66204C06-7910-4F28-B91A-21B32A6EBFF4}" type="slidenum">
              <a:rPr lang="en-US" b="1" smtClean="0">
                <a:solidFill>
                  <a:schemeClr val="accent4">
                    <a:lumMod val="10000"/>
                  </a:schemeClr>
                </a:solidFill>
                <a:latin typeface="Uni Sans Book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endParaRPr lang="en-US" b="1" dirty="0">
              <a:solidFill>
                <a:schemeClr val="accent4">
                  <a:lumMod val="10000"/>
                </a:schemeClr>
              </a:solidFill>
              <a:latin typeface="Uni Sans Book" panose="000005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430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1022351" y="1736725"/>
            <a:ext cx="10695516" cy="36566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4B2E83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 Here</a:t>
            </a:r>
          </a:p>
        </p:txBody>
      </p:sp>
      <p:pic>
        <p:nvPicPr>
          <p:cNvPr id="6" name="Picture 5" descr="AngleBackground_gold_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2698" r="20731" b="93348"/>
          <a:stretch/>
        </p:blipFill>
        <p:spPr>
          <a:xfrm>
            <a:off x="243262" y="-3060701"/>
            <a:ext cx="12490604" cy="4797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934" y="1384031"/>
            <a:ext cx="1052748" cy="68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5675" y="371511"/>
            <a:ext cx="10822192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4A3BE058-74C9-439F-A3F1-BEEF4FA0755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034" y="5848671"/>
            <a:ext cx="1345772" cy="1009329"/>
          </a:xfrm>
          <a:prstGeom prst="rect">
            <a:avLst/>
          </a:prstGeom>
        </p:spPr>
      </p:pic>
      <p:pic>
        <p:nvPicPr>
          <p:cNvPr id="7" name="Picture 6" descr="W Logo_Purple_2685_HEX.png">
            <a:extLst>
              <a:ext uri="{FF2B5EF4-FFF2-40B4-BE49-F238E27FC236}">
                <a16:creationId xmlns:a16="http://schemas.microsoft.com/office/drawing/2014/main" id="{320C22D3-DDEE-43EA-BDF0-802FC59338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540" y="6013527"/>
            <a:ext cx="1345771" cy="6796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C215B5-5B21-44EB-BC36-ED10AA621E62}"/>
              </a:ext>
            </a:extLst>
          </p:cNvPr>
          <p:cNvSpPr txBox="1"/>
          <p:nvPr/>
        </p:nvSpPr>
        <p:spPr>
          <a:xfrm>
            <a:off x="11729391" y="6488668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66204C06-7910-4F28-B91A-21B32A6EBFF4}" type="slidenum">
              <a:rPr lang="en-US" b="1" smtClean="0">
                <a:solidFill>
                  <a:schemeClr val="accent4">
                    <a:lumMod val="10000"/>
                  </a:schemeClr>
                </a:solidFill>
                <a:latin typeface="Uni Sans Book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endParaRPr lang="en-US" b="1" dirty="0">
              <a:solidFill>
                <a:schemeClr val="accent4">
                  <a:lumMod val="10000"/>
                </a:schemeClr>
              </a:solidFill>
              <a:latin typeface="Uni Sans Book" panose="00000500000000000000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599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ainAngle-750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2" t="9712" r="21821" b="88695"/>
          <a:stretch/>
        </p:blipFill>
        <p:spPr>
          <a:xfrm>
            <a:off x="0" y="0"/>
            <a:ext cx="12192000" cy="19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576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ainAngle-7502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2" t="9712" r="21821" b="88695"/>
          <a:stretch/>
        </p:blipFill>
        <p:spPr>
          <a:xfrm>
            <a:off x="0" y="0"/>
            <a:ext cx="12192000" cy="19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25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DBC971E-95F4-428B-A415-888B71734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676" y="1559791"/>
            <a:ext cx="9296400" cy="2629056"/>
          </a:xfrm>
        </p:spPr>
        <p:txBody>
          <a:bodyPr/>
          <a:lstStyle/>
          <a:p>
            <a:r>
              <a:rPr lang="en-US" dirty="0"/>
              <a:t>Exploring the Vibrational Spectrum of a hydroxy radical, QOOH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92B8CE-A083-544B-9858-ADF0F591548F}"/>
              </a:ext>
            </a:extLst>
          </p:cNvPr>
          <p:cNvSpPr txBox="1"/>
          <p:nvPr/>
        </p:nvSpPr>
        <p:spPr>
          <a:xfrm>
            <a:off x="6261652" y="4323522"/>
            <a:ext cx="3930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Coire Gavin-Hanner</a:t>
            </a:r>
          </a:p>
          <a:p>
            <a:r>
              <a:rPr lang="en-US" dirty="0"/>
              <a:t>Theory Group Meeting</a:t>
            </a:r>
          </a:p>
          <a:p>
            <a:r>
              <a:rPr lang="en-US" dirty="0"/>
              <a:t>8-16-21</a:t>
            </a:r>
          </a:p>
        </p:txBody>
      </p:sp>
    </p:spTree>
    <p:extLst>
      <p:ext uri="{BB962C8B-B14F-4D97-AF65-F5344CB8AC3E}">
        <p14:creationId xmlns:p14="http://schemas.microsoft.com/office/powerpoint/2010/main" val="1848984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593982-B419-BA46-8A5C-8C06350AC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Corrections to the Vibrational Energy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FE4CE57C-E7C8-4A4B-ACD1-5C9812511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377" y="1840560"/>
            <a:ext cx="6061841" cy="42789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031A61-8EE8-9C49-93DB-D59BE438B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80" y="2237120"/>
            <a:ext cx="37973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3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3FB9B-D7DF-E549-BD4A-7812F92600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051DCF-25CA-684F-B878-4EF15C31B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the Chemistry Explain the Spectrum?</a:t>
            </a:r>
          </a:p>
        </p:txBody>
      </p:sp>
      <p:pic>
        <p:nvPicPr>
          <p:cNvPr id="5" name="Main graphic">
            <a:extLst>
              <a:ext uri="{FF2B5EF4-FFF2-40B4-BE49-F238E27FC236}">
                <a16:creationId xmlns:a16="http://schemas.microsoft.com/office/drawing/2014/main" id="{60C93BFF-523D-4C47-A92D-E2519C354CE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170891" y="1588944"/>
            <a:ext cx="6828182" cy="4222267"/>
          </a:xfrm>
          <a:prstGeom prst="rect">
            <a:avLst/>
          </a:prstGeom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B132A1-F172-A542-B02A-D988E4A78877}"/>
              </a:ext>
            </a:extLst>
          </p:cNvPr>
          <p:cNvSpPr/>
          <p:nvPr/>
        </p:nvSpPr>
        <p:spPr>
          <a:xfrm>
            <a:off x="7847591" y="3953903"/>
            <a:ext cx="1262130" cy="1004552"/>
          </a:xfrm>
          <a:prstGeom prst="rect">
            <a:avLst/>
          </a:prstGeom>
          <a:noFill/>
          <a:ln w="1270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A1F4FA-C0BC-3541-B041-EF5949160580}"/>
              </a:ext>
            </a:extLst>
          </p:cNvPr>
          <p:cNvPicPr/>
          <p:nvPr/>
        </p:nvPicPr>
        <p:blipFill rotWithShape="1">
          <a:blip r:embed="rId4"/>
          <a:srcRect l="68802" t="42419" r="11776" b="12002"/>
          <a:stretch/>
        </p:blipFill>
        <p:spPr>
          <a:xfrm>
            <a:off x="1706016" y="2783781"/>
            <a:ext cx="2464230" cy="23402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EC0D62-2148-1F43-90E1-0ECD17287857}"/>
              </a:ext>
            </a:extLst>
          </p:cNvPr>
          <p:cNvSpPr/>
          <p:nvPr/>
        </p:nvSpPr>
        <p:spPr>
          <a:xfrm>
            <a:off x="6479535" y="1960534"/>
            <a:ext cx="1262130" cy="1004552"/>
          </a:xfrm>
          <a:prstGeom prst="rect">
            <a:avLst/>
          </a:prstGeom>
          <a:noFill/>
          <a:ln w="1270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83B5B7-AEEE-3740-8E34-75833C07B19E}"/>
              </a:ext>
            </a:extLst>
          </p:cNvPr>
          <p:cNvSpPr/>
          <p:nvPr/>
        </p:nvSpPr>
        <p:spPr>
          <a:xfrm>
            <a:off x="6585461" y="4882557"/>
            <a:ext cx="1262130" cy="1004552"/>
          </a:xfrm>
          <a:prstGeom prst="rect">
            <a:avLst/>
          </a:prstGeom>
          <a:noFill/>
          <a:ln w="1270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40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06F6A1-F2D2-CB40-9F36-6F917AABB7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9074" y="1661021"/>
            <a:ext cx="3363318" cy="1273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92E7A5A-0164-8542-8286-201281C4D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the Chemistry Explain the Spectrum?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931AA3-E3E2-B94B-880D-F852B7FFE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660" y="1656113"/>
            <a:ext cx="2734546" cy="22612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E16DA7-063C-274F-B160-ABE763F33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203" y="867509"/>
            <a:ext cx="2366273" cy="30498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65A45B-4DB9-1748-A6C5-FE6DC679F199}"/>
              </a:ext>
            </a:extLst>
          </p:cNvPr>
          <p:cNvSpPr txBox="1"/>
          <p:nvPr/>
        </p:nvSpPr>
        <p:spPr>
          <a:xfrm>
            <a:off x="4973043" y="4125433"/>
            <a:ext cx="1350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QOOH1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CBBE2C-619B-114E-B517-D498C32303D0}"/>
              </a:ext>
            </a:extLst>
          </p:cNvPr>
          <p:cNvSpPr txBox="1"/>
          <p:nvPr/>
        </p:nvSpPr>
        <p:spPr>
          <a:xfrm>
            <a:off x="8158743" y="4125433"/>
            <a:ext cx="1499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QOOH2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13635B-F6D2-A14E-AA15-958730BFB65E}"/>
              </a:ext>
            </a:extLst>
          </p:cNvPr>
          <p:cNvSpPr txBox="1"/>
          <p:nvPr/>
        </p:nvSpPr>
        <p:spPr>
          <a:xfrm>
            <a:off x="3275378" y="4540531"/>
            <a:ext cx="135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Shift from experiment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A6702F7-5CC1-4C49-BBAD-7A8D14FF3CB2}"/>
              </a:ext>
            </a:extLst>
          </p:cNvPr>
          <p:cNvCxnSpPr/>
          <p:nvPr/>
        </p:nvCxnSpPr>
        <p:spPr>
          <a:xfrm>
            <a:off x="3381153" y="4494765"/>
            <a:ext cx="627678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80F45F-7404-734F-B3A0-6EF617B1D443}"/>
              </a:ext>
            </a:extLst>
          </p:cNvPr>
          <p:cNvCxnSpPr/>
          <p:nvPr/>
        </p:nvCxnSpPr>
        <p:spPr>
          <a:xfrm>
            <a:off x="4795284" y="4125433"/>
            <a:ext cx="0" cy="17012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5C50F1C-E3DA-0F4C-A751-8DC45F5835AE}"/>
              </a:ext>
            </a:extLst>
          </p:cNvPr>
          <p:cNvSpPr txBox="1"/>
          <p:nvPr/>
        </p:nvSpPr>
        <p:spPr>
          <a:xfrm>
            <a:off x="4957106" y="4555556"/>
            <a:ext cx="1350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 cm-1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813488-823F-A34D-9D72-BB98C4B5B444}"/>
              </a:ext>
            </a:extLst>
          </p:cNvPr>
          <p:cNvSpPr txBox="1"/>
          <p:nvPr/>
        </p:nvSpPr>
        <p:spPr>
          <a:xfrm>
            <a:off x="8001561" y="4555556"/>
            <a:ext cx="1350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 cm-1</a:t>
            </a:r>
          </a:p>
        </p:txBody>
      </p:sp>
    </p:spTree>
    <p:extLst>
      <p:ext uri="{BB962C8B-B14F-4D97-AF65-F5344CB8AC3E}">
        <p14:creationId xmlns:p14="http://schemas.microsoft.com/office/powerpoint/2010/main" val="2446195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CE5CF6-81FF-8E42-B52C-2E18D96CE9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85A460-4517-1E4E-88BC-25D65FB07E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5052BE-3964-2349-810A-F2DDAA5A5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the Chemistry Explain the Spectrum?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7B0BEC97-8548-1C45-8ACF-B90B16A6F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423" y="1552881"/>
            <a:ext cx="7028120" cy="527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47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ECB99B-D3DC-5B47-A057-81F527D8AF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There are coupling terms that need to be added to the reduced-dimensional model</a:t>
            </a:r>
          </a:p>
          <a:p>
            <a:r>
              <a:rPr lang="en-US" dirty="0"/>
              <a:t>Some of the spectral features can be explained by the chemistry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E251A-B8C3-1E43-A7F3-86C747EDEA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92FE1C-74C4-B541-98C7-36D478770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443233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9917A0-DF1C-964C-8065-3DD8EE8C08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9074" y="2320239"/>
            <a:ext cx="4615075" cy="3716351"/>
          </a:xfrm>
        </p:spPr>
        <p:txBody>
          <a:bodyPr/>
          <a:lstStyle/>
          <a:p>
            <a:r>
              <a:rPr lang="en-US" dirty="0"/>
              <a:t>Anne McCoy</a:t>
            </a:r>
          </a:p>
          <a:p>
            <a:r>
              <a:rPr lang="en-US" dirty="0"/>
              <a:t>McCoy Group</a:t>
            </a:r>
          </a:p>
          <a:p>
            <a:r>
              <a:rPr lang="en-US" dirty="0" err="1"/>
              <a:t>Xantheas</a:t>
            </a:r>
            <a:r>
              <a:rPr lang="en-US" dirty="0"/>
              <a:t> Group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745152-59B8-5A43-BF37-1024781404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54BA58-1087-3446-994C-E094E0440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 </a:t>
            </a:r>
          </a:p>
        </p:txBody>
      </p:sp>
      <p:pic>
        <p:nvPicPr>
          <p:cNvPr id="6" name="Picture 5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888105E0-CFD8-DF48-8F20-71A4FAEF3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36" t="36585" r="22006"/>
          <a:stretch/>
        </p:blipFill>
        <p:spPr>
          <a:xfrm>
            <a:off x="5640233" y="1363508"/>
            <a:ext cx="6168325" cy="434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29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835CBE-C182-D34E-936A-5E6EC3C9E7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9BA94-3BF2-3D47-BF16-32299ECE67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F9D27A-2880-144D-A469-633B2BD4F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FD035480-62C2-0245-ABB6-79059EF54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822" y="1609451"/>
            <a:ext cx="9156356" cy="5021456"/>
          </a:xfrm>
          <a:prstGeom prst="rect">
            <a:avLst/>
          </a:prstGeom>
        </p:spPr>
      </p:pic>
      <p:pic>
        <p:nvPicPr>
          <p:cNvPr id="1028" name="Picture 4" descr="Student workers at Kenyon announce intent to unionize | Education |  knoxpages.com">
            <a:extLst>
              <a:ext uri="{FF2B5EF4-FFF2-40B4-BE49-F238E27FC236}">
                <a16:creationId xmlns:a16="http://schemas.microsoft.com/office/drawing/2014/main" id="{39353419-0689-974C-AD51-821B5CFB8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210" y="3920358"/>
            <a:ext cx="1470858" cy="1163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averford College, students push Election Board for polling place on campus  | Local News | delcotimes.com">
            <a:extLst>
              <a:ext uri="{FF2B5EF4-FFF2-40B4-BE49-F238E27FC236}">
                <a16:creationId xmlns:a16="http://schemas.microsoft.com/office/drawing/2014/main" id="{0466EE7D-6A7A-C44A-9BAC-197C0E115A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9" t="16552" r="9656" b="22145"/>
          <a:stretch/>
        </p:blipFill>
        <p:spPr bwMode="auto">
          <a:xfrm>
            <a:off x="8893254" y="4120179"/>
            <a:ext cx="1565410" cy="9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mpus Calendar">
            <a:extLst>
              <a:ext uri="{FF2B5EF4-FFF2-40B4-BE49-F238E27FC236}">
                <a16:creationId xmlns:a16="http://schemas.microsoft.com/office/drawing/2014/main" id="{015C9582-CB83-0C4A-9086-237B6F044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498" y="2655230"/>
            <a:ext cx="1346364" cy="88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593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F1A29-188D-B84E-8280-D8E6A11198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QOOH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518B5A-BA79-9448-87DE-2F5FE4613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System</a:t>
            </a:r>
          </a:p>
        </p:txBody>
      </p:sp>
      <p:pic>
        <p:nvPicPr>
          <p:cNvPr id="6" name="Picture 5" descr="A picture containing indoor, red&#10;&#10;Description automatically generated">
            <a:extLst>
              <a:ext uri="{FF2B5EF4-FFF2-40B4-BE49-F238E27FC236}">
                <a16:creationId xmlns:a16="http://schemas.microsoft.com/office/drawing/2014/main" id="{D61AF238-2CAC-A345-94DA-24D01178CC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69" t="16856" r="24499" b="24509"/>
          <a:stretch/>
        </p:blipFill>
        <p:spPr>
          <a:xfrm>
            <a:off x="7051949" y="2320239"/>
            <a:ext cx="3794234" cy="3557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F30751-4FD9-E64F-A0BA-BB434B825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292" y="2882899"/>
            <a:ext cx="2696760" cy="223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638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22FDF-9406-5445-8362-008803A2ED5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Are there applications/why do other people care?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ED0DFB-7607-124F-9526-36206B42F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Motivation</a:t>
            </a:r>
          </a:p>
        </p:txBody>
      </p:sp>
      <p:pic>
        <p:nvPicPr>
          <p:cNvPr id="6" name="Main graphic">
            <a:extLst>
              <a:ext uri="{FF2B5EF4-FFF2-40B4-BE49-F238E27FC236}">
                <a16:creationId xmlns:a16="http://schemas.microsoft.com/office/drawing/2014/main" id="{348A9E98-4BD3-324D-B7C9-75BEBCCCD64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236305" y="2141838"/>
            <a:ext cx="6828182" cy="4222267"/>
          </a:xfrm>
          <a:prstGeom prst="rect">
            <a:avLst/>
          </a:prstGeom>
          <a:ln>
            <a:noFill/>
          </a:ln>
        </p:spPr>
      </p:pic>
      <p:sp>
        <p:nvSpPr>
          <p:cNvPr id="7" name="TextShape 2">
            <a:extLst>
              <a:ext uri="{FF2B5EF4-FFF2-40B4-BE49-F238E27FC236}">
                <a16:creationId xmlns:a16="http://schemas.microsoft.com/office/drawing/2014/main" id="{C8DD0766-4EA8-FF4D-BFA3-2BC4FBDB03C2}"/>
              </a:ext>
            </a:extLst>
          </p:cNvPr>
          <p:cNvSpPr txBox="1"/>
          <p:nvPr/>
        </p:nvSpPr>
        <p:spPr>
          <a:xfrm>
            <a:off x="4754098" y="6364106"/>
            <a:ext cx="5672050" cy="244767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>
            <a:spAutoFit/>
          </a:bodyPr>
          <a:lstStyle/>
          <a:p>
            <a:r>
              <a:rPr lang="en-US" sz="1000" b="0" strike="noStrike" spc="-1" dirty="0">
                <a:solidFill>
                  <a:srgbClr val="000000"/>
                </a:solidFill>
                <a:latin typeface="Arial"/>
              </a:rPr>
              <a:t>Kevin B. Moore III; Justin M. Turney; Henry F. Schaefer III; </a:t>
            </a:r>
            <a:r>
              <a:rPr lang="en-US" sz="1000" b="0" i="1" strike="noStrike" spc="-1" dirty="0">
                <a:solidFill>
                  <a:srgbClr val="000000"/>
                </a:solidFill>
                <a:latin typeface="Arial"/>
              </a:rPr>
              <a:t>J. Chem. Phys.</a:t>
            </a:r>
            <a:r>
              <a:rPr lang="en-US" sz="1000" b="0" strike="noStrike" spc="-1" dirty="0">
                <a:solidFill>
                  <a:srgbClr val="000000"/>
                </a:solidFill>
                <a:latin typeface="Arial"/>
              </a:rPr>
              <a:t> </a:t>
            </a:r>
            <a:r>
              <a:rPr lang="en-US" sz="1000" b="1" strike="noStrike" spc="-1" dirty="0">
                <a:solidFill>
                  <a:srgbClr val="000000"/>
                </a:solidFill>
                <a:latin typeface="Arial"/>
              </a:rPr>
              <a:t> 146,</a:t>
            </a:r>
            <a:r>
              <a:rPr lang="en-US" sz="1000" b="0" strike="noStrike" spc="-1" dirty="0">
                <a:solidFill>
                  <a:srgbClr val="000000"/>
                </a:solidFill>
                <a:latin typeface="Arial"/>
              </a:rPr>
              <a:t> 194304 (2017)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32479A-4ACB-4C45-8278-BABCCB629F54}"/>
              </a:ext>
            </a:extLst>
          </p:cNvPr>
          <p:cNvSpPr/>
          <p:nvPr/>
        </p:nvSpPr>
        <p:spPr>
          <a:xfrm>
            <a:off x="5019331" y="4581224"/>
            <a:ext cx="1262130" cy="1004552"/>
          </a:xfrm>
          <a:prstGeom prst="rect">
            <a:avLst/>
          </a:prstGeom>
          <a:noFill/>
          <a:ln w="1270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70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9B126-D48B-BD46-85AA-32191AFA96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Why do we care as theorists?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37EFF9-1A78-0B46-ADBB-49D50FADC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Motivation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6EF9B0-039D-A04B-9E00-A850B3DDF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26" y="2880890"/>
            <a:ext cx="2734546" cy="2261259"/>
          </a:xfrm>
          <a:prstGeom prst="rect">
            <a:avLst/>
          </a:prstGeom>
        </p:spPr>
      </p:pic>
      <p:sp>
        <p:nvSpPr>
          <p:cNvPr id="9" name="Curved Down Arrow 8">
            <a:extLst>
              <a:ext uri="{FF2B5EF4-FFF2-40B4-BE49-F238E27FC236}">
                <a16:creationId xmlns:a16="http://schemas.microsoft.com/office/drawing/2014/main" id="{BC1214AD-D191-F34B-AEFC-C7C9919440F7}"/>
              </a:ext>
            </a:extLst>
          </p:cNvPr>
          <p:cNvSpPr/>
          <p:nvPr/>
        </p:nvSpPr>
        <p:spPr>
          <a:xfrm>
            <a:off x="3893099" y="2996434"/>
            <a:ext cx="450817" cy="406958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urved Down Arrow 9">
            <a:extLst>
              <a:ext uri="{FF2B5EF4-FFF2-40B4-BE49-F238E27FC236}">
                <a16:creationId xmlns:a16="http://schemas.microsoft.com/office/drawing/2014/main" id="{25F3A83C-307F-804D-A00E-0DEA74F3EDEB}"/>
              </a:ext>
            </a:extLst>
          </p:cNvPr>
          <p:cNvSpPr/>
          <p:nvPr/>
        </p:nvSpPr>
        <p:spPr>
          <a:xfrm rot="16671272">
            <a:off x="3490986" y="3573142"/>
            <a:ext cx="539178" cy="493092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E52768-CD2D-ED48-9BB5-2372A7A94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901" y="2486587"/>
            <a:ext cx="2366273" cy="30498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C47656-CA63-5746-8552-5A5E98531639}"/>
              </a:ext>
            </a:extLst>
          </p:cNvPr>
          <p:cNvSpPr txBox="1"/>
          <p:nvPr/>
        </p:nvSpPr>
        <p:spPr>
          <a:xfrm>
            <a:off x="3393565" y="5351784"/>
            <a:ext cx="999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QOOH1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EF0559-AC7B-DB44-9231-647B517DEA46}"/>
              </a:ext>
            </a:extLst>
          </p:cNvPr>
          <p:cNvSpPr txBox="1"/>
          <p:nvPr/>
        </p:nvSpPr>
        <p:spPr>
          <a:xfrm>
            <a:off x="7983503" y="5536450"/>
            <a:ext cx="999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QOOH2</a:t>
            </a:r>
          </a:p>
        </p:txBody>
      </p:sp>
    </p:spTree>
    <p:extLst>
      <p:ext uri="{BB962C8B-B14F-4D97-AF65-F5344CB8AC3E}">
        <p14:creationId xmlns:p14="http://schemas.microsoft.com/office/powerpoint/2010/main" val="133111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8FC1F1-F2D1-3547-8FDC-BFE02D394F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6EA815-9776-7A48-BFE0-855E21E370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Lester Group, UPenn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ED3402-9868-AF4E-8C05-CD85F720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Experiment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F980FB-9FEA-574B-A622-14C5A128D9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726831" y="2646059"/>
            <a:ext cx="5586095" cy="2567305"/>
          </a:xfrm>
          <a:prstGeom prst="rect">
            <a:avLst/>
          </a:prstGeom>
        </p:spPr>
      </p:pic>
      <p:pic>
        <p:nvPicPr>
          <p:cNvPr id="6" name="Billede 1">
            <a:extLst>
              <a:ext uri="{FF2B5EF4-FFF2-40B4-BE49-F238E27FC236}">
                <a16:creationId xmlns:a16="http://schemas.microsoft.com/office/drawing/2014/main" id="{A943BAD2-A89D-0947-9E0D-88B395CCE14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443" y="2382217"/>
            <a:ext cx="3094990" cy="3094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17DC6CF-CE2B-4B40-BD2A-DA5880A10A06}"/>
              </a:ext>
            </a:extLst>
          </p:cNvPr>
          <p:cNvSpPr/>
          <p:nvPr/>
        </p:nvSpPr>
        <p:spPr>
          <a:xfrm>
            <a:off x="6375399" y="2836333"/>
            <a:ext cx="3107267" cy="1811867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73F1366-CD4E-F445-89DE-CD8C89902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4748" y="3959173"/>
            <a:ext cx="524160" cy="19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94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C8B0A8-6FCE-A746-A6F2-4C19332BF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Strategy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B350AD-C6F5-4442-A0E7-FB028AC01F0E}"/>
              </a:ext>
            </a:extLst>
          </p:cNvPr>
          <p:cNvCxnSpPr/>
          <p:nvPr/>
        </p:nvCxnSpPr>
        <p:spPr>
          <a:xfrm>
            <a:off x="1841679" y="2240924"/>
            <a:ext cx="0" cy="36833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7940A21-FC40-5740-A758-775BAEE37F01}"/>
              </a:ext>
            </a:extLst>
          </p:cNvPr>
          <p:cNvCxnSpPr>
            <a:cxnSpLocks/>
          </p:cNvCxnSpPr>
          <p:nvPr/>
        </p:nvCxnSpPr>
        <p:spPr>
          <a:xfrm flipH="1">
            <a:off x="1646350" y="5716074"/>
            <a:ext cx="70855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reeform 13">
            <a:extLst>
              <a:ext uri="{FF2B5EF4-FFF2-40B4-BE49-F238E27FC236}">
                <a16:creationId xmlns:a16="http://schemas.microsoft.com/office/drawing/2014/main" id="{5B396E9C-FB29-0244-B3E0-253BBBFEB006}"/>
              </a:ext>
            </a:extLst>
          </p:cNvPr>
          <p:cNvSpPr/>
          <p:nvPr/>
        </p:nvSpPr>
        <p:spPr>
          <a:xfrm>
            <a:off x="2313274" y="2345028"/>
            <a:ext cx="3782726" cy="3266943"/>
          </a:xfrm>
          <a:custGeom>
            <a:avLst/>
            <a:gdLst>
              <a:gd name="connsiteX0" fmla="*/ 0 w 968901"/>
              <a:gd name="connsiteY0" fmla="*/ 866164 h 873977"/>
              <a:gd name="connsiteX1" fmla="*/ 24223 w 968901"/>
              <a:gd name="connsiteY1" fmla="*/ 787441 h 873977"/>
              <a:gd name="connsiteX2" fmla="*/ 42390 w 968901"/>
              <a:gd name="connsiteY2" fmla="*/ 793497 h 873977"/>
              <a:gd name="connsiteX3" fmla="*/ 48445 w 968901"/>
              <a:gd name="connsiteY3" fmla="*/ 775330 h 873977"/>
              <a:gd name="connsiteX4" fmla="*/ 60557 w 968901"/>
              <a:gd name="connsiteY4" fmla="*/ 787441 h 873977"/>
              <a:gd name="connsiteX5" fmla="*/ 78724 w 968901"/>
              <a:gd name="connsiteY5" fmla="*/ 793497 h 873977"/>
              <a:gd name="connsiteX6" fmla="*/ 102946 w 968901"/>
              <a:gd name="connsiteY6" fmla="*/ 775330 h 873977"/>
              <a:gd name="connsiteX7" fmla="*/ 115057 w 968901"/>
              <a:gd name="connsiteY7" fmla="*/ 757163 h 873977"/>
              <a:gd name="connsiteX8" fmla="*/ 121113 w 968901"/>
              <a:gd name="connsiteY8" fmla="*/ 738996 h 873977"/>
              <a:gd name="connsiteX9" fmla="*/ 139280 w 968901"/>
              <a:gd name="connsiteY9" fmla="*/ 702662 h 873977"/>
              <a:gd name="connsiteX10" fmla="*/ 145335 w 968901"/>
              <a:gd name="connsiteY10" fmla="*/ 672384 h 873977"/>
              <a:gd name="connsiteX11" fmla="*/ 157447 w 968901"/>
              <a:gd name="connsiteY11" fmla="*/ 660273 h 873977"/>
              <a:gd name="connsiteX12" fmla="*/ 163502 w 968901"/>
              <a:gd name="connsiteY12" fmla="*/ 678440 h 873977"/>
              <a:gd name="connsiteX13" fmla="*/ 181669 w 968901"/>
              <a:gd name="connsiteY13" fmla="*/ 684495 h 873977"/>
              <a:gd name="connsiteX14" fmla="*/ 193780 w 968901"/>
              <a:gd name="connsiteY14" fmla="*/ 666328 h 873977"/>
              <a:gd name="connsiteX15" fmla="*/ 205892 w 968901"/>
              <a:gd name="connsiteY15" fmla="*/ 587605 h 873977"/>
              <a:gd name="connsiteX16" fmla="*/ 211947 w 968901"/>
              <a:gd name="connsiteY16" fmla="*/ 545216 h 873977"/>
              <a:gd name="connsiteX17" fmla="*/ 218003 w 968901"/>
              <a:gd name="connsiteY17" fmla="*/ 563383 h 873977"/>
              <a:gd name="connsiteX18" fmla="*/ 230114 w 968901"/>
              <a:gd name="connsiteY18" fmla="*/ 527049 h 873977"/>
              <a:gd name="connsiteX19" fmla="*/ 248281 w 968901"/>
              <a:gd name="connsiteY19" fmla="*/ 472548 h 873977"/>
              <a:gd name="connsiteX20" fmla="*/ 254337 w 968901"/>
              <a:gd name="connsiteY20" fmla="*/ 454381 h 873977"/>
              <a:gd name="connsiteX21" fmla="*/ 260392 w 968901"/>
              <a:gd name="connsiteY21" fmla="*/ 436214 h 873977"/>
              <a:gd name="connsiteX22" fmla="*/ 266448 w 968901"/>
              <a:gd name="connsiteY22" fmla="*/ 302991 h 873977"/>
              <a:gd name="connsiteX23" fmla="*/ 278559 w 968901"/>
              <a:gd name="connsiteY23" fmla="*/ 266657 h 873977"/>
              <a:gd name="connsiteX24" fmla="*/ 284615 w 968901"/>
              <a:gd name="connsiteY24" fmla="*/ 248490 h 873977"/>
              <a:gd name="connsiteX25" fmla="*/ 290671 w 968901"/>
              <a:gd name="connsiteY25" fmla="*/ 230323 h 873977"/>
              <a:gd name="connsiteX26" fmla="*/ 302782 w 968901"/>
              <a:gd name="connsiteY26" fmla="*/ 212156 h 873977"/>
              <a:gd name="connsiteX27" fmla="*/ 320949 w 968901"/>
              <a:gd name="connsiteY27" fmla="*/ 175822 h 873977"/>
              <a:gd name="connsiteX28" fmla="*/ 333060 w 968901"/>
              <a:gd name="connsiteY28" fmla="*/ 139489 h 873977"/>
              <a:gd name="connsiteX29" fmla="*/ 345171 w 968901"/>
              <a:gd name="connsiteY29" fmla="*/ 103155 h 873977"/>
              <a:gd name="connsiteX30" fmla="*/ 351227 w 968901"/>
              <a:gd name="connsiteY30" fmla="*/ 72877 h 873977"/>
              <a:gd name="connsiteX31" fmla="*/ 369394 w 968901"/>
              <a:gd name="connsiteY31" fmla="*/ 18376 h 873977"/>
              <a:gd name="connsiteX32" fmla="*/ 375449 w 968901"/>
              <a:gd name="connsiteY32" fmla="*/ 209 h 873977"/>
              <a:gd name="connsiteX33" fmla="*/ 387561 w 968901"/>
              <a:gd name="connsiteY33" fmla="*/ 209 h 873977"/>
              <a:gd name="connsiteX34" fmla="*/ 405727 w 968901"/>
              <a:gd name="connsiteY34" fmla="*/ 12320 h 873977"/>
              <a:gd name="connsiteX35" fmla="*/ 411783 w 968901"/>
              <a:gd name="connsiteY35" fmla="*/ 36543 h 873977"/>
              <a:gd name="connsiteX36" fmla="*/ 417839 w 968901"/>
              <a:gd name="connsiteY36" fmla="*/ 54710 h 873977"/>
              <a:gd name="connsiteX37" fmla="*/ 429950 w 968901"/>
              <a:gd name="connsiteY37" fmla="*/ 36543 h 873977"/>
              <a:gd name="connsiteX38" fmla="*/ 448117 w 968901"/>
              <a:gd name="connsiteY38" fmla="*/ 54710 h 873977"/>
              <a:gd name="connsiteX39" fmla="*/ 454173 w 968901"/>
              <a:gd name="connsiteY39" fmla="*/ 72877 h 873977"/>
              <a:gd name="connsiteX40" fmla="*/ 460228 w 968901"/>
              <a:gd name="connsiteY40" fmla="*/ 97099 h 873977"/>
              <a:gd name="connsiteX41" fmla="*/ 478395 w 968901"/>
              <a:gd name="connsiteY41" fmla="*/ 103155 h 873977"/>
              <a:gd name="connsiteX42" fmla="*/ 496562 w 968901"/>
              <a:gd name="connsiteY42" fmla="*/ 139489 h 873977"/>
              <a:gd name="connsiteX43" fmla="*/ 526840 w 968901"/>
              <a:gd name="connsiteY43" fmla="*/ 206100 h 873977"/>
              <a:gd name="connsiteX44" fmla="*/ 532896 w 968901"/>
              <a:gd name="connsiteY44" fmla="*/ 230323 h 873977"/>
              <a:gd name="connsiteX45" fmla="*/ 551063 w 968901"/>
              <a:gd name="connsiteY45" fmla="*/ 296935 h 873977"/>
              <a:gd name="connsiteX46" fmla="*/ 569229 w 968901"/>
              <a:gd name="connsiteY46" fmla="*/ 369602 h 873977"/>
              <a:gd name="connsiteX47" fmla="*/ 575285 w 968901"/>
              <a:gd name="connsiteY47" fmla="*/ 387769 h 873977"/>
              <a:gd name="connsiteX48" fmla="*/ 581341 w 968901"/>
              <a:gd name="connsiteY48" fmla="*/ 405936 h 873977"/>
              <a:gd name="connsiteX49" fmla="*/ 593452 w 968901"/>
              <a:gd name="connsiteY49" fmla="*/ 418048 h 873977"/>
              <a:gd name="connsiteX50" fmla="*/ 611619 w 968901"/>
              <a:gd name="connsiteY50" fmla="*/ 472548 h 873977"/>
              <a:gd name="connsiteX51" fmla="*/ 629786 w 968901"/>
              <a:gd name="connsiteY51" fmla="*/ 508882 h 873977"/>
              <a:gd name="connsiteX52" fmla="*/ 647953 w 968901"/>
              <a:gd name="connsiteY52" fmla="*/ 520993 h 873977"/>
              <a:gd name="connsiteX53" fmla="*/ 660064 w 968901"/>
              <a:gd name="connsiteY53" fmla="*/ 490715 h 873977"/>
              <a:gd name="connsiteX54" fmla="*/ 672175 w 968901"/>
              <a:gd name="connsiteY54" fmla="*/ 508882 h 873977"/>
              <a:gd name="connsiteX55" fmla="*/ 684286 w 968901"/>
              <a:gd name="connsiteY55" fmla="*/ 545216 h 873977"/>
              <a:gd name="connsiteX56" fmla="*/ 696398 w 968901"/>
              <a:gd name="connsiteY56" fmla="*/ 581549 h 873977"/>
              <a:gd name="connsiteX57" fmla="*/ 708509 w 968901"/>
              <a:gd name="connsiteY57" fmla="*/ 623939 h 873977"/>
              <a:gd name="connsiteX58" fmla="*/ 726676 w 968901"/>
              <a:gd name="connsiteY58" fmla="*/ 678440 h 873977"/>
              <a:gd name="connsiteX59" fmla="*/ 738787 w 968901"/>
              <a:gd name="connsiteY59" fmla="*/ 714773 h 873977"/>
              <a:gd name="connsiteX60" fmla="*/ 756954 w 968901"/>
              <a:gd name="connsiteY60" fmla="*/ 751107 h 873977"/>
              <a:gd name="connsiteX61" fmla="*/ 775121 w 968901"/>
              <a:gd name="connsiteY61" fmla="*/ 745051 h 873977"/>
              <a:gd name="connsiteX62" fmla="*/ 787232 w 968901"/>
              <a:gd name="connsiteY62" fmla="*/ 781385 h 873977"/>
              <a:gd name="connsiteX63" fmla="*/ 799343 w 968901"/>
              <a:gd name="connsiteY63" fmla="*/ 817719 h 873977"/>
              <a:gd name="connsiteX64" fmla="*/ 805399 w 968901"/>
              <a:gd name="connsiteY64" fmla="*/ 835886 h 873977"/>
              <a:gd name="connsiteX65" fmla="*/ 811455 w 968901"/>
              <a:gd name="connsiteY65" fmla="*/ 854053 h 873977"/>
              <a:gd name="connsiteX66" fmla="*/ 823566 w 968901"/>
              <a:gd name="connsiteY66" fmla="*/ 835886 h 873977"/>
              <a:gd name="connsiteX67" fmla="*/ 829622 w 968901"/>
              <a:gd name="connsiteY67" fmla="*/ 811663 h 873977"/>
              <a:gd name="connsiteX68" fmla="*/ 835677 w 968901"/>
              <a:gd name="connsiteY68" fmla="*/ 793497 h 873977"/>
              <a:gd name="connsiteX69" fmla="*/ 865955 w 968901"/>
              <a:gd name="connsiteY69" fmla="*/ 841942 h 873977"/>
              <a:gd name="connsiteX70" fmla="*/ 902289 w 968901"/>
              <a:gd name="connsiteY70" fmla="*/ 854053 h 873977"/>
              <a:gd name="connsiteX71" fmla="*/ 920456 w 968901"/>
              <a:gd name="connsiteY71" fmla="*/ 860108 h 873977"/>
              <a:gd name="connsiteX72" fmla="*/ 968901 w 968901"/>
              <a:gd name="connsiteY72" fmla="*/ 872220 h 87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968901" h="873977">
                <a:moveTo>
                  <a:pt x="0" y="866164"/>
                </a:moveTo>
                <a:cubicBezTo>
                  <a:pt x="20799" y="803768"/>
                  <a:pt x="13522" y="830241"/>
                  <a:pt x="24223" y="787441"/>
                </a:cubicBezTo>
                <a:cubicBezTo>
                  <a:pt x="30279" y="789460"/>
                  <a:pt x="36681" y="796352"/>
                  <a:pt x="42390" y="793497"/>
                </a:cubicBezTo>
                <a:cubicBezTo>
                  <a:pt x="48099" y="790642"/>
                  <a:pt x="42389" y="777349"/>
                  <a:pt x="48445" y="775330"/>
                </a:cubicBezTo>
                <a:cubicBezTo>
                  <a:pt x="53861" y="773524"/>
                  <a:pt x="55661" y="784504"/>
                  <a:pt x="60557" y="787441"/>
                </a:cubicBezTo>
                <a:cubicBezTo>
                  <a:pt x="66031" y="790725"/>
                  <a:pt x="72668" y="791478"/>
                  <a:pt x="78724" y="793497"/>
                </a:cubicBezTo>
                <a:cubicBezTo>
                  <a:pt x="93248" y="735393"/>
                  <a:pt x="71575" y="787878"/>
                  <a:pt x="102946" y="775330"/>
                </a:cubicBezTo>
                <a:cubicBezTo>
                  <a:pt x="109703" y="772627"/>
                  <a:pt x="111802" y="763673"/>
                  <a:pt x="115057" y="757163"/>
                </a:cubicBezTo>
                <a:cubicBezTo>
                  <a:pt x="117912" y="751454"/>
                  <a:pt x="118520" y="744829"/>
                  <a:pt x="121113" y="738996"/>
                </a:cubicBezTo>
                <a:cubicBezTo>
                  <a:pt x="126613" y="726622"/>
                  <a:pt x="133224" y="714773"/>
                  <a:pt x="139280" y="702662"/>
                </a:cubicBezTo>
                <a:cubicBezTo>
                  <a:pt x="141298" y="692569"/>
                  <a:pt x="141281" y="681844"/>
                  <a:pt x="145335" y="672384"/>
                </a:cubicBezTo>
                <a:cubicBezTo>
                  <a:pt x="147584" y="667136"/>
                  <a:pt x="152031" y="658467"/>
                  <a:pt x="157447" y="660273"/>
                </a:cubicBezTo>
                <a:cubicBezTo>
                  <a:pt x="163503" y="662292"/>
                  <a:pt x="158988" y="673926"/>
                  <a:pt x="163502" y="678440"/>
                </a:cubicBezTo>
                <a:cubicBezTo>
                  <a:pt x="168016" y="682954"/>
                  <a:pt x="175613" y="682477"/>
                  <a:pt x="181669" y="684495"/>
                </a:cubicBezTo>
                <a:cubicBezTo>
                  <a:pt x="185706" y="678439"/>
                  <a:pt x="190525" y="672838"/>
                  <a:pt x="193780" y="666328"/>
                </a:cubicBezTo>
                <a:cubicBezTo>
                  <a:pt x="204819" y="644251"/>
                  <a:pt x="203754" y="605779"/>
                  <a:pt x="205892" y="587605"/>
                </a:cubicBezTo>
                <a:cubicBezTo>
                  <a:pt x="207560" y="573430"/>
                  <a:pt x="209929" y="559346"/>
                  <a:pt x="211947" y="545216"/>
                </a:cubicBezTo>
                <a:cubicBezTo>
                  <a:pt x="213966" y="551272"/>
                  <a:pt x="213489" y="567897"/>
                  <a:pt x="218003" y="563383"/>
                </a:cubicBezTo>
                <a:cubicBezTo>
                  <a:pt x="227030" y="554356"/>
                  <a:pt x="226077" y="539160"/>
                  <a:pt x="230114" y="527049"/>
                </a:cubicBezTo>
                <a:lnTo>
                  <a:pt x="248281" y="472548"/>
                </a:lnTo>
                <a:lnTo>
                  <a:pt x="254337" y="454381"/>
                </a:lnTo>
                <a:lnTo>
                  <a:pt x="260392" y="436214"/>
                </a:lnTo>
                <a:cubicBezTo>
                  <a:pt x="262411" y="391806"/>
                  <a:pt x="261712" y="347192"/>
                  <a:pt x="266448" y="302991"/>
                </a:cubicBezTo>
                <a:cubicBezTo>
                  <a:pt x="267808" y="290297"/>
                  <a:pt x="274522" y="278768"/>
                  <a:pt x="278559" y="266657"/>
                </a:cubicBezTo>
                <a:lnTo>
                  <a:pt x="284615" y="248490"/>
                </a:lnTo>
                <a:cubicBezTo>
                  <a:pt x="286634" y="242434"/>
                  <a:pt x="287130" y="235634"/>
                  <a:pt x="290671" y="230323"/>
                </a:cubicBezTo>
                <a:lnTo>
                  <a:pt x="302782" y="212156"/>
                </a:lnTo>
                <a:cubicBezTo>
                  <a:pt x="324859" y="145917"/>
                  <a:pt x="289651" y="246239"/>
                  <a:pt x="320949" y="175822"/>
                </a:cubicBezTo>
                <a:cubicBezTo>
                  <a:pt x="326134" y="164156"/>
                  <a:pt x="329023" y="151600"/>
                  <a:pt x="333060" y="139489"/>
                </a:cubicBezTo>
                <a:lnTo>
                  <a:pt x="345171" y="103155"/>
                </a:lnTo>
                <a:cubicBezTo>
                  <a:pt x="347190" y="93062"/>
                  <a:pt x="348519" y="82807"/>
                  <a:pt x="351227" y="72877"/>
                </a:cubicBezTo>
                <a:cubicBezTo>
                  <a:pt x="351235" y="72849"/>
                  <a:pt x="366362" y="27473"/>
                  <a:pt x="369394" y="18376"/>
                </a:cubicBezTo>
                <a:lnTo>
                  <a:pt x="375449" y="209"/>
                </a:lnTo>
                <a:cubicBezTo>
                  <a:pt x="390356" y="44927"/>
                  <a:pt x="372654" y="3936"/>
                  <a:pt x="387561" y="209"/>
                </a:cubicBezTo>
                <a:cubicBezTo>
                  <a:pt x="394621" y="-1556"/>
                  <a:pt x="399672" y="8283"/>
                  <a:pt x="405727" y="12320"/>
                </a:cubicBezTo>
                <a:cubicBezTo>
                  <a:pt x="407746" y="20394"/>
                  <a:pt x="409496" y="28540"/>
                  <a:pt x="411783" y="36543"/>
                </a:cubicBezTo>
                <a:cubicBezTo>
                  <a:pt x="413537" y="42681"/>
                  <a:pt x="411456" y="54710"/>
                  <a:pt x="417839" y="54710"/>
                </a:cubicBezTo>
                <a:cubicBezTo>
                  <a:pt x="425117" y="54710"/>
                  <a:pt x="425913" y="42599"/>
                  <a:pt x="429950" y="36543"/>
                </a:cubicBezTo>
                <a:cubicBezTo>
                  <a:pt x="436006" y="42599"/>
                  <a:pt x="443366" y="47584"/>
                  <a:pt x="448117" y="54710"/>
                </a:cubicBezTo>
                <a:cubicBezTo>
                  <a:pt x="451658" y="60021"/>
                  <a:pt x="452419" y="66739"/>
                  <a:pt x="454173" y="72877"/>
                </a:cubicBezTo>
                <a:cubicBezTo>
                  <a:pt x="456459" y="80879"/>
                  <a:pt x="455029" y="90600"/>
                  <a:pt x="460228" y="97099"/>
                </a:cubicBezTo>
                <a:cubicBezTo>
                  <a:pt x="464216" y="102084"/>
                  <a:pt x="472339" y="101136"/>
                  <a:pt x="478395" y="103155"/>
                </a:cubicBezTo>
                <a:cubicBezTo>
                  <a:pt x="489562" y="119906"/>
                  <a:pt x="492138" y="120318"/>
                  <a:pt x="496562" y="139489"/>
                </a:cubicBezTo>
                <a:cubicBezTo>
                  <a:pt x="512152" y="207047"/>
                  <a:pt x="488453" y="193306"/>
                  <a:pt x="526840" y="206100"/>
                </a:cubicBezTo>
                <a:cubicBezTo>
                  <a:pt x="528859" y="214174"/>
                  <a:pt x="530610" y="222320"/>
                  <a:pt x="532896" y="230323"/>
                </a:cubicBezTo>
                <a:cubicBezTo>
                  <a:pt x="542285" y="263185"/>
                  <a:pt x="542434" y="245158"/>
                  <a:pt x="551063" y="296935"/>
                </a:cubicBezTo>
                <a:cubicBezTo>
                  <a:pt x="559216" y="345860"/>
                  <a:pt x="553236" y="321622"/>
                  <a:pt x="569229" y="369602"/>
                </a:cubicBezTo>
                <a:lnTo>
                  <a:pt x="575285" y="387769"/>
                </a:lnTo>
                <a:cubicBezTo>
                  <a:pt x="577304" y="393825"/>
                  <a:pt x="576828" y="401422"/>
                  <a:pt x="581341" y="405936"/>
                </a:cubicBezTo>
                <a:lnTo>
                  <a:pt x="593452" y="418048"/>
                </a:lnTo>
                <a:lnTo>
                  <a:pt x="611619" y="472548"/>
                </a:lnTo>
                <a:cubicBezTo>
                  <a:pt x="616544" y="487323"/>
                  <a:pt x="618048" y="497144"/>
                  <a:pt x="629786" y="508882"/>
                </a:cubicBezTo>
                <a:cubicBezTo>
                  <a:pt x="634932" y="514028"/>
                  <a:pt x="641897" y="516956"/>
                  <a:pt x="647953" y="520993"/>
                </a:cubicBezTo>
                <a:cubicBezTo>
                  <a:pt x="651990" y="510900"/>
                  <a:pt x="650341" y="495576"/>
                  <a:pt x="660064" y="490715"/>
                </a:cubicBezTo>
                <a:cubicBezTo>
                  <a:pt x="666574" y="487460"/>
                  <a:pt x="669219" y="502231"/>
                  <a:pt x="672175" y="508882"/>
                </a:cubicBezTo>
                <a:cubicBezTo>
                  <a:pt x="677360" y="520548"/>
                  <a:pt x="680249" y="533105"/>
                  <a:pt x="684286" y="545216"/>
                </a:cubicBezTo>
                <a:lnTo>
                  <a:pt x="696398" y="581549"/>
                </a:lnTo>
                <a:cubicBezTo>
                  <a:pt x="716736" y="642564"/>
                  <a:pt x="685713" y="547951"/>
                  <a:pt x="708509" y="623939"/>
                </a:cubicBezTo>
                <a:cubicBezTo>
                  <a:pt x="708522" y="623984"/>
                  <a:pt x="723641" y="669334"/>
                  <a:pt x="726676" y="678440"/>
                </a:cubicBezTo>
                <a:cubicBezTo>
                  <a:pt x="726677" y="678444"/>
                  <a:pt x="738785" y="714770"/>
                  <a:pt x="738787" y="714773"/>
                </a:cubicBezTo>
                <a:cubicBezTo>
                  <a:pt x="754439" y="738251"/>
                  <a:pt x="748596" y="726036"/>
                  <a:pt x="756954" y="751107"/>
                </a:cubicBezTo>
                <a:cubicBezTo>
                  <a:pt x="763010" y="749088"/>
                  <a:pt x="770607" y="740537"/>
                  <a:pt x="775121" y="745051"/>
                </a:cubicBezTo>
                <a:cubicBezTo>
                  <a:pt x="784148" y="754078"/>
                  <a:pt x="783195" y="769274"/>
                  <a:pt x="787232" y="781385"/>
                </a:cubicBezTo>
                <a:lnTo>
                  <a:pt x="799343" y="817719"/>
                </a:lnTo>
                <a:lnTo>
                  <a:pt x="805399" y="835886"/>
                </a:lnTo>
                <a:lnTo>
                  <a:pt x="811455" y="854053"/>
                </a:lnTo>
                <a:cubicBezTo>
                  <a:pt x="815492" y="847997"/>
                  <a:pt x="820699" y="842575"/>
                  <a:pt x="823566" y="835886"/>
                </a:cubicBezTo>
                <a:cubicBezTo>
                  <a:pt x="826845" y="828236"/>
                  <a:pt x="827336" y="819666"/>
                  <a:pt x="829622" y="811663"/>
                </a:cubicBezTo>
                <a:cubicBezTo>
                  <a:pt x="831375" y="805526"/>
                  <a:pt x="833659" y="799552"/>
                  <a:pt x="835677" y="793497"/>
                </a:cubicBezTo>
                <a:cubicBezTo>
                  <a:pt x="845698" y="823560"/>
                  <a:pt x="839670" y="830260"/>
                  <a:pt x="865955" y="841942"/>
                </a:cubicBezTo>
                <a:cubicBezTo>
                  <a:pt x="877621" y="847127"/>
                  <a:pt x="890178" y="850016"/>
                  <a:pt x="902289" y="854053"/>
                </a:cubicBezTo>
                <a:lnTo>
                  <a:pt x="920456" y="860108"/>
                </a:lnTo>
                <a:cubicBezTo>
                  <a:pt x="941131" y="880784"/>
                  <a:pt x="926858" y="872220"/>
                  <a:pt x="968901" y="872220"/>
                </a:cubicBezTo>
              </a:path>
            </a:pathLst>
          </a:custGeom>
          <a:noFill/>
          <a:ln>
            <a:solidFill>
              <a:srgbClr val="FF4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erson holding a tablet&#10;&#10;Description automatically generated with low confidence">
            <a:extLst>
              <a:ext uri="{FF2B5EF4-FFF2-40B4-BE49-F238E27FC236}">
                <a16:creationId xmlns:a16="http://schemas.microsoft.com/office/drawing/2014/main" id="{4D8E8ED8-8FCC-FA4A-A0EB-43F4B825D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292" t="3408" r="21740" b="50000"/>
          <a:stretch/>
        </p:blipFill>
        <p:spPr>
          <a:xfrm>
            <a:off x="3734528" y="928229"/>
            <a:ext cx="1179683" cy="1078764"/>
          </a:xfrm>
          <a:prstGeom prst="rect">
            <a:avLst/>
          </a:prstGeom>
        </p:spPr>
      </p:pic>
      <p:sp>
        <p:nvSpPr>
          <p:cNvPr id="19" name="Freeform 18">
            <a:extLst>
              <a:ext uri="{FF2B5EF4-FFF2-40B4-BE49-F238E27FC236}">
                <a16:creationId xmlns:a16="http://schemas.microsoft.com/office/drawing/2014/main" id="{73D0758D-BC5A-544E-8A8D-D3F149383655}"/>
              </a:ext>
            </a:extLst>
          </p:cNvPr>
          <p:cNvSpPr/>
          <p:nvPr/>
        </p:nvSpPr>
        <p:spPr>
          <a:xfrm>
            <a:off x="4468301" y="2804986"/>
            <a:ext cx="2243225" cy="2911088"/>
          </a:xfrm>
          <a:custGeom>
            <a:avLst/>
            <a:gdLst>
              <a:gd name="connsiteX0" fmla="*/ 0 w 1676400"/>
              <a:gd name="connsiteY0" fmla="*/ 1659502 h 1684902"/>
              <a:gd name="connsiteX1" fmla="*/ 524934 w 1676400"/>
              <a:gd name="connsiteY1" fmla="*/ 1329302 h 1684902"/>
              <a:gd name="connsiteX2" fmla="*/ 982134 w 1676400"/>
              <a:gd name="connsiteY2" fmla="*/ 35 h 1684902"/>
              <a:gd name="connsiteX3" fmla="*/ 1278467 w 1676400"/>
              <a:gd name="connsiteY3" fmla="*/ 1371635 h 1684902"/>
              <a:gd name="connsiteX4" fmla="*/ 1676400 w 1676400"/>
              <a:gd name="connsiteY4" fmla="*/ 1684902 h 1684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6400" h="1684902">
                <a:moveTo>
                  <a:pt x="0" y="1659502"/>
                </a:moveTo>
                <a:cubicBezTo>
                  <a:pt x="180622" y="1632691"/>
                  <a:pt x="361245" y="1605880"/>
                  <a:pt x="524934" y="1329302"/>
                </a:cubicBezTo>
                <a:cubicBezTo>
                  <a:pt x="688623" y="1052724"/>
                  <a:pt x="856545" y="-7020"/>
                  <a:pt x="982134" y="35"/>
                </a:cubicBezTo>
                <a:cubicBezTo>
                  <a:pt x="1107723" y="7090"/>
                  <a:pt x="1162756" y="1090824"/>
                  <a:pt x="1278467" y="1371635"/>
                </a:cubicBezTo>
                <a:cubicBezTo>
                  <a:pt x="1394178" y="1652446"/>
                  <a:pt x="1535289" y="1668674"/>
                  <a:pt x="1676400" y="1684902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B483120-FBBC-4C4B-BF81-BEC93269E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768" y="1198892"/>
            <a:ext cx="1077220" cy="1172269"/>
          </a:xfrm>
          <a:prstGeom prst="rect">
            <a:avLst/>
          </a:prstGeom>
        </p:spPr>
      </p:pic>
      <p:sp>
        <p:nvSpPr>
          <p:cNvPr id="24" name="Freeform 23">
            <a:extLst>
              <a:ext uri="{FF2B5EF4-FFF2-40B4-BE49-F238E27FC236}">
                <a16:creationId xmlns:a16="http://schemas.microsoft.com/office/drawing/2014/main" id="{110C17B7-6F27-F243-BAFD-1D2DE1284D0A}"/>
              </a:ext>
            </a:extLst>
          </p:cNvPr>
          <p:cNvSpPr/>
          <p:nvPr/>
        </p:nvSpPr>
        <p:spPr>
          <a:xfrm>
            <a:off x="5950696" y="2804986"/>
            <a:ext cx="2243225" cy="2911088"/>
          </a:xfrm>
          <a:custGeom>
            <a:avLst/>
            <a:gdLst>
              <a:gd name="connsiteX0" fmla="*/ 0 w 1676400"/>
              <a:gd name="connsiteY0" fmla="*/ 1659502 h 1684902"/>
              <a:gd name="connsiteX1" fmla="*/ 524934 w 1676400"/>
              <a:gd name="connsiteY1" fmla="*/ 1329302 h 1684902"/>
              <a:gd name="connsiteX2" fmla="*/ 982134 w 1676400"/>
              <a:gd name="connsiteY2" fmla="*/ 35 h 1684902"/>
              <a:gd name="connsiteX3" fmla="*/ 1278467 w 1676400"/>
              <a:gd name="connsiteY3" fmla="*/ 1371635 h 1684902"/>
              <a:gd name="connsiteX4" fmla="*/ 1676400 w 1676400"/>
              <a:gd name="connsiteY4" fmla="*/ 1684902 h 1684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6400" h="1684902">
                <a:moveTo>
                  <a:pt x="0" y="1659502"/>
                </a:moveTo>
                <a:cubicBezTo>
                  <a:pt x="180622" y="1632691"/>
                  <a:pt x="361245" y="1605880"/>
                  <a:pt x="524934" y="1329302"/>
                </a:cubicBezTo>
                <a:cubicBezTo>
                  <a:pt x="688623" y="1052724"/>
                  <a:pt x="856545" y="-7020"/>
                  <a:pt x="982134" y="35"/>
                </a:cubicBezTo>
                <a:cubicBezTo>
                  <a:pt x="1107723" y="7090"/>
                  <a:pt x="1162756" y="1090824"/>
                  <a:pt x="1278467" y="1371635"/>
                </a:cubicBezTo>
                <a:cubicBezTo>
                  <a:pt x="1394178" y="1652446"/>
                  <a:pt x="1535289" y="1668674"/>
                  <a:pt x="1676400" y="1684902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DE0422-C3D5-6440-B18E-F3AAC4722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781" y="1203478"/>
            <a:ext cx="1013752" cy="118771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2D7B272-7AEC-264F-B9FC-DB4299009A2E}"/>
              </a:ext>
            </a:extLst>
          </p:cNvPr>
          <p:cNvSpPr txBox="1"/>
          <p:nvPr/>
        </p:nvSpPr>
        <p:spPr>
          <a:xfrm>
            <a:off x="2422713" y="2240924"/>
            <a:ext cx="1477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CF3F7F-466A-1C43-8994-0E03F2CE6D9A}"/>
              </a:ext>
            </a:extLst>
          </p:cNvPr>
          <p:cNvSpPr txBox="1"/>
          <p:nvPr/>
        </p:nvSpPr>
        <p:spPr>
          <a:xfrm>
            <a:off x="4914211" y="2601330"/>
            <a:ext cx="696808" cy="378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VPT2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0AA8D4-F363-1D40-B6D8-14784F52E9EA}"/>
              </a:ext>
            </a:extLst>
          </p:cNvPr>
          <p:cNvSpPr txBox="1"/>
          <p:nvPr/>
        </p:nvSpPr>
        <p:spPr>
          <a:xfrm>
            <a:off x="7452617" y="2725013"/>
            <a:ext cx="248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Reduced Dimensional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65BD32F-2A7D-F94B-BC5F-75C89DAD31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587" y="3308826"/>
            <a:ext cx="835917" cy="109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6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 animBg="1"/>
      <p:bldP spid="25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A36C5A-F08E-5341-B8FD-FF010408E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9075" y="2320239"/>
            <a:ext cx="2725974" cy="381008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68EC21-9A59-2946-8149-A034A5F3DB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Local Mode Analysis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B1D084C-8590-314E-AE82-C53D2EC49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Missed Couplings?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5B47DA4C-F89C-7348-9F1B-0C3EC57B2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768" y="1000090"/>
            <a:ext cx="7772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867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ADD71C-02E8-A441-9A6F-E08E6712B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Discrete Variable Representation (DVR)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4CC862-7A78-724D-8A2D-97051D897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Vibrational Wavefunctions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D074EC9C-5E9F-0A48-9F4C-C5F167BDA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763" y="2141838"/>
            <a:ext cx="5842000" cy="4381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313EBE-9AFA-4C4B-B7B5-98F50DEDB70D}"/>
              </a:ext>
            </a:extLst>
          </p:cNvPr>
          <p:cNvSpPr txBox="1"/>
          <p:nvPr/>
        </p:nvSpPr>
        <p:spPr>
          <a:xfrm>
            <a:off x="4922874" y="6613451"/>
            <a:ext cx="5156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Colbert and Miller J. Chem. Phys. 96, 1982 (1992); https://</a:t>
            </a:r>
            <a:r>
              <a:rPr lang="en-US" sz="1000" dirty="0" err="1"/>
              <a:t>doi.org</a:t>
            </a:r>
            <a:r>
              <a:rPr lang="en-US" sz="1000" dirty="0"/>
              <a:t>/10.1063/1.462100</a:t>
            </a:r>
          </a:p>
        </p:txBody>
      </p:sp>
    </p:spTree>
    <p:extLst>
      <p:ext uri="{BB962C8B-B14F-4D97-AF65-F5344CB8AC3E}">
        <p14:creationId xmlns:p14="http://schemas.microsoft.com/office/powerpoint/2010/main" val="907178128"/>
      </p:ext>
    </p:extLst>
  </p:cSld>
  <p:clrMapOvr>
    <a:masterClrMapping/>
  </p:clrMapOvr>
</p:sld>
</file>

<file path=ppt/theme/theme1.xml><?xml version="1.0" encoding="utf-8"?>
<a:theme xmlns:a="http://schemas.openxmlformats.org/drawingml/2006/main" name="McCoy1">
  <a:themeElements>
    <a:clrScheme name="Custom 8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cCoy1" id="{0CEF34BB-F81C-4096-B582-E8F49DBBCDE3}" vid="{ABB24DDF-598C-4F17-A6C7-63FAB2F549F1}"/>
    </a:ext>
  </a:extLst>
</a:theme>
</file>

<file path=ppt/theme/theme2.xml><?xml version="1.0" encoding="utf-8"?>
<a:theme xmlns:a="http://schemas.openxmlformats.org/drawingml/2006/main" name="1_Custom Design">
  <a:themeElements>
    <a:clrScheme name=" 2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McCoy1</Template>
  <TotalTime>4144</TotalTime>
  <Words>239</Words>
  <Application>Microsoft Macintosh PowerPoint</Application>
  <PresentationFormat>Widescreen</PresentationFormat>
  <Paragraphs>53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Calibri</vt:lpstr>
      <vt:lpstr>Encode Sans Normal Black</vt:lpstr>
      <vt:lpstr>Lucida Grande</vt:lpstr>
      <vt:lpstr>Open Sans</vt:lpstr>
      <vt:lpstr>Open Sans Light</vt:lpstr>
      <vt:lpstr>Uni Sans Book</vt:lpstr>
      <vt:lpstr>Uni Sans Regular</vt:lpstr>
      <vt:lpstr>McCoy1</vt:lpstr>
      <vt:lpstr>1_Custom Design</vt:lpstr>
      <vt:lpstr>Exploring the Vibrational Spectrum of a hydroxy radical, QOOH</vt:lpstr>
      <vt:lpstr>About me</vt:lpstr>
      <vt:lpstr>The System</vt:lpstr>
      <vt:lpstr>The Motivation</vt:lpstr>
      <vt:lpstr>The Motivation</vt:lpstr>
      <vt:lpstr>The Experiment</vt:lpstr>
      <vt:lpstr>Group Strategy</vt:lpstr>
      <vt:lpstr>Missed Couplings?</vt:lpstr>
      <vt:lpstr>Vibrational Wavefunctions</vt:lpstr>
      <vt:lpstr>Corrections to the Vibrational Energy</vt:lpstr>
      <vt:lpstr>Can the Chemistry Explain the Spectrum?</vt:lpstr>
      <vt:lpstr>Can the Chemistry Explain the Spectrum?</vt:lpstr>
      <vt:lpstr>Can the Chemistry Explain the Spectrum?</vt:lpstr>
      <vt:lpstr>Conclusions</vt:lpstr>
      <vt:lpstr>Acknowledgments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Coire Gavin-Hanner</dc:creator>
  <cp:lastModifiedBy>Coire Gavin-Hanner</cp:lastModifiedBy>
  <cp:revision>18</cp:revision>
  <dcterms:created xsi:type="dcterms:W3CDTF">2021-08-10T15:11:10Z</dcterms:created>
  <dcterms:modified xsi:type="dcterms:W3CDTF">2021-08-17T16:35:53Z</dcterms:modified>
</cp:coreProperties>
</file>